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5" r:id="rId5"/>
  </p:sldMasterIdLst>
  <p:notesMasterIdLst>
    <p:notesMasterId r:id="rId27"/>
  </p:notesMasterIdLst>
  <p:sldIdLst>
    <p:sldId id="326" r:id="rId6"/>
    <p:sldId id="256" r:id="rId7"/>
    <p:sldId id="328" r:id="rId8"/>
    <p:sldId id="257" r:id="rId9"/>
    <p:sldId id="262" r:id="rId10"/>
    <p:sldId id="258" r:id="rId11"/>
    <p:sldId id="263" r:id="rId12"/>
    <p:sldId id="266" r:id="rId13"/>
    <p:sldId id="259" r:id="rId14"/>
    <p:sldId id="268" r:id="rId15"/>
    <p:sldId id="264" r:id="rId16"/>
    <p:sldId id="276" r:id="rId17"/>
    <p:sldId id="265" r:id="rId18"/>
    <p:sldId id="267" r:id="rId19"/>
    <p:sldId id="269" r:id="rId20"/>
    <p:sldId id="325" r:id="rId21"/>
    <p:sldId id="275" r:id="rId22"/>
    <p:sldId id="324" r:id="rId23"/>
    <p:sldId id="273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192"/>
    <a:srgbClr val="2192CC"/>
    <a:srgbClr val="086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ADE65-1282-45A6-B953-F1970E50A6BE}" v="223" dt="2022-03-25T12:05:00.700"/>
    <p1510:client id="{97FD55CC-D86B-4DCD-AF28-F470960EC3DE}" v="2" dt="2022-03-25T04:11:39.601"/>
    <p1510:client id="{CB0B3C7D-CCFD-405B-87C1-2F0A3447F694}" v="9" dt="2022-03-25T01:41:49.772"/>
    <p1510:client id="{FA5616F0-93A1-4FBE-86D4-BAE13AE89864}" v="4" dt="2022-03-25T01:43:28.23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le%20Walters\Desktop\2021\Metrocrest%20Hospital\MHA%20Board%20Slides\Tables%20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le%20Walters\Desktop\2021\Metrocrest%20Hospital\Population%20Change%20Chart%20Example.MH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Life Expectancy</a:t>
            </a:r>
            <a:r>
              <a:rPr lang="en-US" sz="1800" baseline="0" dirty="0"/>
              <a:t> By Zip Code, MHA Service Area</a:t>
            </a:r>
            <a:endParaRPr lang="en-US" sz="1800" dirty="0"/>
          </a:p>
          <a:p>
            <a:pPr>
              <a:defRPr sz="1800"/>
            </a:pPr>
            <a:r>
              <a:rPr lang="en-US" sz="1800" dirty="0"/>
              <a:t>Source: UT Southwestern Medical Center, UT Health</a:t>
            </a:r>
            <a:br>
              <a:rPr lang="en-US" sz="1800" dirty="0"/>
            </a:br>
            <a:r>
              <a:rPr lang="en-US" sz="1800" dirty="0"/>
              <a:t>            </a:t>
            </a:r>
            <a:r>
              <a:rPr lang="en-US" sz="1400" dirty="0"/>
              <a:t>Note: Calculations based on 2005-2014 death records</a:t>
            </a:r>
          </a:p>
        </c:rich>
      </c:tx>
      <c:layout>
        <c:manualLayout>
          <c:xMode val="edge"/>
          <c:yMode val="edge"/>
          <c:x val="0.265855279326039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66659533777903E-2"/>
          <c:y val="0.13881644613586264"/>
          <c:w val="0.91047361842431018"/>
          <c:h val="0.75923215808215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5519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2F-AC45-998A-D423F3E0D2B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12F-AC45-998A-D423F3E0D2B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12F-AC45-998A-D423F3E0D2B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12F-AC45-998A-D423F3E0D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Sheet2!$C$5:$C$15</c:f>
              <c:strCache>
                <c:ptCount val="11"/>
                <c:pt idx="0">
                  <c:v>Addison, 75001</c:v>
                </c:pt>
                <c:pt idx="1">
                  <c:v>Farmers Branch, 75234</c:v>
                </c:pt>
                <c:pt idx="2">
                  <c:v>Coppell, 75019</c:v>
                </c:pt>
                <c:pt idx="3">
                  <c:v>Carrollton, 75010 (Denton Co)</c:v>
                </c:pt>
                <c:pt idx="4">
                  <c:v>Carrollton, 75007</c:v>
                </c:pt>
                <c:pt idx="5">
                  <c:v>Farmers Branch, 75244</c:v>
                </c:pt>
                <c:pt idx="6">
                  <c:v>Carrollton, 75006</c:v>
                </c:pt>
                <c:pt idx="7">
                  <c:v>Dallas County</c:v>
                </c:pt>
                <c:pt idx="8">
                  <c:v>Denton County</c:v>
                </c:pt>
                <c:pt idx="9">
                  <c:v>Texas</c:v>
                </c:pt>
                <c:pt idx="10">
                  <c:v>United States</c:v>
                </c:pt>
              </c:strCache>
            </c:strRef>
          </c:cat>
          <c:val>
            <c:numRef>
              <c:f>Sheet2!$D$5:$D$15</c:f>
              <c:numCache>
                <c:formatCode>General</c:formatCode>
                <c:ptCount val="11"/>
                <c:pt idx="0">
                  <c:v>83.6</c:v>
                </c:pt>
                <c:pt idx="1">
                  <c:v>82.4</c:v>
                </c:pt>
                <c:pt idx="2">
                  <c:v>82.4</c:v>
                </c:pt>
                <c:pt idx="3">
                  <c:v>79.900000000000006</c:v>
                </c:pt>
                <c:pt idx="4">
                  <c:v>79.599999999999994</c:v>
                </c:pt>
                <c:pt idx="5">
                  <c:v>79.5</c:v>
                </c:pt>
                <c:pt idx="6">
                  <c:v>78.8</c:v>
                </c:pt>
                <c:pt idx="7">
                  <c:v>78.3</c:v>
                </c:pt>
                <c:pt idx="8">
                  <c:v>82.3</c:v>
                </c:pt>
                <c:pt idx="9">
                  <c:v>78.3</c:v>
                </c:pt>
                <c:pt idx="10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2F-AC45-998A-D423F3E0D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5906512"/>
        <c:axId val="1815866704"/>
      </c:barChart>
      <c:catAx>
        <c:axId val="181590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866704"/>
        <c:crosses val="autoZero"/>
        <c:auto val="1"/>
        <c:lblAlgn val="ctr"/>
        <c:lblOffset val="100"/>
        <c:noMultiLvlLbl val="0"/>
      </c:catAx>
      <c:valAx>
        <c:axId val="181586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90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dirty="0"/>
              <a:t>Metrocrest Hospital Authority Service Area</a:t>
            </a:r>
          </a:p>
          <a:p>
            <a:pPr>
              <a:defRPr sz="1800"/>
            </a:pPr>
            <a:r>
              <a:rPr lang="en-US" sz="1800" dirty="0"/>
              <a:t>Population Change 2010-2019 by Selected Geographies</a:t>
            </a:r>
          </a:p>
        </c:rich>
      </c:tx>
      <c:layout>
        <c:manualLayout>
          <c:xMode val="edge"/>
          <c:yMode val="edge"/>
          <c:x val="0.306645669291338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49899285845084"/>
          <c:y val="6.3330685837354309E-2"/>
          <c:w val="0.80553978018372707"/>
          <c:h val="0.71397667548465871"/>
        </c:manualLayout>
      </c:layout>
      <c:barChart>
        <c:barDir val="col"/>
        <c:grouping val="clustered"/>
        <c:varyColors val="0"/>
        <c:ser>
          <c:idx val="0"/>
          <c:order val="0"/>
          <c:tx>
            <c:v>  </c:v>
          </c:tx>
          <c:spPr>
            <a:solidFill>
              <a:srgbClr val="25519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7B-AA47-B3E2-89DAACFCE5B2}"/>
              </c:ext>
            </c:extLst>
          </c:dPt>
          <c:dPt>
            <c:idx val="1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7B-AA47-B3E2-89DAACFCE5B2}"/>
              </c:ext>
            </c:extLst>
          </c:dPt>
          <c:dPt>
            <c:idx val="2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7B-AA47-B3E2-89DAACFCE5B2}"/>
              </c:ext>
            </c:extLst>
          </c:dPt>
          <c:dPt>
            <c:idx val="3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7B-AA47-B3E2-89DAACFCE5B2}"/>
              </c:ext>
            </c:extLst>
          </c:dPt>
          <c:dPt>
            <c:idx val="4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97B-AA47-B3E2-89DAACFCE5B2}"/>
              </c:ext>
            </c:extLst>
          </c:dPt>
          <c:dPt>
            <c:idx val="5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97B-AA47-B3E2-89DAACFCE5B2}"/>
              </c:ext>
            </c:extLst>
          </c:dPt>
          <c:dPt>
            <c:idx val="6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97B-AA47-B3E2-89DAACFCE5B2}"/>
              </c:ext>
            </c:extLst>
          </c:dPt>
          <c:dPt>
            <c:idx val="7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97B-AA47-B3E2-89DAACFCE5B2}"/>
              </c:ext>
            </c:extLst>
          </c:dPt>
          <c:dPt>
            <c:idx val="8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97B-AA47-B3E2-89DAACFCE5B2}"/>
              </c:ext>
            </c:extLst>
          </c:dPt>
          <c:dPt>
            <c:idx val="9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97B-AA47-B3E2-89DAACFCE5B2}"/>
              </c:ext>
            </c:extLst>
          </c:dPt>
          <c:dPt>
            <c:idx val="10"/>
            <c:invertIfNegative val="0"/>
            <c:bubble3D val="0"/>
            <c:spPr>
              <a:solidFill>
                <a:srgbClr val="25519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97B-AA47-B3E2-89DAACFCE5B2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5519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97B-AA47-B3E2-89DAACFCE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Sheet1!$E$5:$E$15</c:f>
              <c:strCache>
                <c:ptCount val="11"/>
                <c:pt idx="0">
                  <c:v>Addison, 75001 </c:v>
                </c:pt>
                <c:pt idx="1">
                  <c:v>Carrollton, 75006 </c:v>
                </c:pt>
                <c:pt idx="2">
                  <c:v>Carrollton, 75007 </c:v>
                </c:pt>
                <c:pt idx="3">
                  <c:v>Carrollton, 75010 (Denton Co) </c:v>
                </c:pt>
                <c:pt idx="4">
                  <c:v>Farmers Branch, 75234 </c:v>
                </c:pt>
                <c:pt idx="5">
                  <c:v>Farmers Branch, 75244 </c:v>
                </c:pt>
                <c:pt idx="6">
                  <c:v>Coppell, 75019 </c:v>
                </c:pt>
                <c:pt idx="7">
                  <c:v>Dallas County </c:v>
                </c:pt>
                <c:pt idx="8">
                  <c:v>Denton County </c:v>
                </c:pt>
                <c:pt idx="9">
                  <c:v>Texas </c:v>
                </c:pt>
                <c:pt idx="10">
                  <c:v>United States </c:v>
                </c:pt>
              </c:strCache>
            </c:strRef>
          </c:cat>
          <c:val>
            <c:numRef>
              <c:f>Sheet1!$G$5:$G$15</c:f>
              <c:numCache>
                <c:formatCode>0.00%</c:formatCode>
                <c:ptCount val="11"/>
                <c:pt idx="0">
                  <c:v>0.20799999999999999</c:v>
                </c:pt>
                <c:pt idx="1">
                  <c:v>0.114</c:v>
                </c:pt>
                <c:pt idx="2">
                  <c:v>7.4999999999999997E-2</c:v>
                </c:pt>
                <c:pt idx="3">
                  <c:v>0.40699999999999997</c:v>
                </c:pt>
                <c:pt idx="4">
                  <c:v>0.29099999999999998</c:v>
                </c:pt>
                <c:pt idx="5">
                  <c:v>-1E-3</c:v>
                </c:pt>
                <c:pt idx="6">
                  <c:v>0.109</c:v>
                </c:pt>
                <c:pt idx="7">
                  <c:v>0.10100000000000001</c:v>
                </c:pt>
                <c:pt idx="8">
                  <c:v>0.33900000000000002</c:v>
                </c:pt>
                <c:pt idx="9">
                  <c:v>0.124</c:v>
                </c:pt>
                <c:pt idx="10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97B-AA47-B3E2-89DAACFCE5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31214463"/>
        <c:axId val="1136569087"/>
      </c:barChart>
      <c:catAx>
        <c:axId val="113121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569087"/>
        <c:crossesAt val="0"/>
        <c:auto val="1"/>
        <c:lblAlgn val="ctr"/>
        <c:lblOffset val="100"/>
        <c:noMultiLvlLbl val="0"/>
      </c:catAx>
      <c:valAx>
        <c:axId val="1136569087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1312144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Asset</a:t>
            </a:r>
            <a:r>
              <a:rPr lang="en-US" sz="2400" baseline="0"/>
              <a:t> Limited Income Constrained Households-2018</a:t>
            </a:r>
            <a:endParaRPr lang="en-US" sz="2400"/>
          </a:p>
        </c:rich>
      </c:tx>
      <c:layout>
        <c:manualLayout>
          <c:xMode val="edge"/>
          <c:yMode val="edge"/>
          <c:x val="0.169208900274472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612464549313888E-2"/>
          <c:y val="0.16054446600981384"/>
          <c:w val="0.93808328489140202"/>
          <c:h val="0.703689302184467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Households in Poverty</c:v>
                </c:pt>
              </c:strCache>
            </c:strRef>
          </c:tx>
          <c:spPr>
            <a:solidFill>
              <a:srgbClr val="255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Carrollton, 75010 (Denton Co)</c:v>
                </c:pt>
                <c:pt idx="1">
                  <c:v>Carrollton, 75006</c:v>
                </c:pt>
                <c:pt idx="2">
                  <c:v>Farmers Branch, 75244</c:v>
                </c:pt>
                <c:pt idx="3">
                  <c:v>Carrollton, 75007</c:v>
                </c:pt>
                <c:pt idx="4">
                  <c:v>Addison, 75001</c:v>
                </c:pt>
                <c:pt idx="5">
                  <c:v>Coppell, 75019</c:v>
                </c:pt>
                <c:pt idx="6">
                  <c:v>Farmers Branch, 75234</c:v>
                </c:pt>
                <c:pt idx="7">
                  <c:v>Dallas County</c:v>
                </c:pt>
                <c:pt idx="8">
                  <c:v>Denton County</c:v>
                </c:pt>
                <c:pt idx="9">
                  <c:v>Texas</c:v>
                </c:pt>
                <c:pt idx="10">
                  <c:v>United States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7.2999999999999995E-2</c:v>
                </c:pt>
                <c:pt idx="1">
                  <c:v>9.9000000000000005E-2</c:v>
                </c:pt>
                <c:pt idx="2">
                  <c:v>6.9000000000000006E-2</c:v>
                </c:pt>
                <c:pt idx="3">
                  <c:v>5.8000000000000003E-2</c:v>
                </c:pt>
                <c:pt idx="4">
                  <c:v>8.8999999999999996E-2</c:v>
                </c:pt>
                <c:pt idx="5">
                  <c:v>3.5999999999999997E-2</c:v>
                </c:pt>
                <c:pt idx="6">
                  <c:v>8.4000000000000005E-2</c:v>
                </c:pt>
                <c:pt idx="7">
                  <c:v>0.125</c:v>
                </c:pt>
                <c:pt idx="8">
                  <c:v>7.2999999999999995E-2</c:v>
                </c:pt>
                <c:pt idx="9">
                  <c:v>0.14000000000000001</c:v>
                </c:pt>
                <c:pt idx="1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1-2742-992F-C4147FE051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Households ALICE</c:v>
                </c:pt>
              </c:strCache>
            </c:strRef>
          </c:tx>
          <c:spPr>
            <a:solidFill>
              <a:srgbClr val="2192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Carrollton, 75010 (Denton Co)</c:v>
                </c:pt>
                <c:pt idx="1">
                  <c:v>Carrollton, 75006</c:v>
                </c:pt>
                <c:pt idx="2">
                  <c:v>Farmers Branch, 75244</c:v>
                </c:pt>
                <c:pt idx="3">
                  <c:v>Carrollton, 75007</c:v>
                </c:pt>
                <c:pt idx="4">
                  <c:v>Addison, 75001</c:v>
                </c:pt>
                <c:pt idx="5">
                  <c:v>Coppell, 75019</c:v>
                </c:pt>
                <c:pt idx="6">
                  <c:v>Farmers Branch, 75234</c:v>
                </c:pt>
                <c:pt idx="7">
                  <c:v>Dallas County</c:v>
                </c:pt>
                <c:pt idx="8">
                  <c:v>Denton County</c:v>
                </c:pt>
                <c:pt idx="9">
                  <c:v>Texas</c:v>
                </c:pt>
                <c:pt idx="10">
                  <c:v>United States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0.28999999999999998</c:v>
                </c:pt>
                <c:pt idx="1">
                  <c:v>0.27800000000000002</c:v>
                </c:pt>
                <c:pt idx="2">
                  <c:v>0.26800000000000002</c:v>
                </c:pt>
                <c:pt idx="3">
                  <c:v>0.26800000000000002</c:v>
                </c:pt>
                <c:pt idx="4">
                  <c:v>0.23</c:v>
                </c:pt>
                <c:pt idx="5">
                  <c:v>0.188</c:v>
                </c:pt>
                <c:pt idx="6">
                  <c:v>0.17899999999999999</c:v>
                </c:pt>
                <c:pt idx="7">
                  <c:v>0.28100000000000003</c:v>
                </c:pt>
                <c:pt idx="8">
                  <c:v>0.245</c:v>
                </c:pt>
                <c:pt idx="9">
                  <c:v>0.3</c:v>
                </c:pt>
                <c:pt idx="1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1-2742-992F-C4147FE05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80149008"/>
        <c:axId val="880155664"/>
      </c:barChart>
      <c:catAx>
        <c:axId val="88014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155664"/>
        <c:crosses val="autoZero"/>
        <c:auto val="1"/>
        <c:lblAlgn val="ctr"/>
        <c:lblOffset val="100"/>
        <c:noMultiLvlLbl val="0"/>
      </c:catAx>
      <c:valAx>
        <c:axId val="88015566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14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043730285341817"/>
          <c:y val="8.2654371974998878E-2"/>
          <c:w val="0.67912529270067079"/>
          <c:h val="7.1480334965625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62969010684748E-2"/>
          <c:y val="0.18166976455939149"/>
          <c:w val="0.52623478044797845"/>
          <c:h val="0.67727511229052106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2551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0-4D4C-9CB8-04769699B2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E0-4D4C-9CB8-04769699B2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E0-4D4C-9CB8-04769699B29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E0-4D4C-9CB8-04769699B294}"/>
              </c:ext>
            </c:extLst>
          </c:dPt>
          <c:dPt>
            <c:idx val="4"/>
            <c:bubble3D val="0"/>
            <c:spPr>
              <a:solidFill>
                <a:srgbClr val="2192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E0-4D4C-9CB8-04769699B2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E0-4D4C-9CB8-04769699B29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E0-4D4C-9CB8-04769699B294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7E0-4D4C-9CB8-04769699B2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Sheet6!$D$7:$D$13</c:f>
              <c:strCache>
                <c:ptCount val="7"/>
                <c:pt idx="0">
                  <c:v>Hispanic</c:v>
                </c:pt>
                <c:pt idx="1">
                  <c:v>Black or African American</c:v>
                </c:pt>
                <c:pt idx="2">
                  <c:v>White</c:v>
                </c:pt>
                <c:pt idx="3">
                  <c:v>Asian</c:v>
                </c:pt>
                <c:pt idx="4">
                  <c:v>Two or more races</c:v>
                </c:pt>
                <c:pt idx="5">
                  <c:v>American Indian or Alaska Native</c:v>
                </c:pt>
                <c:pt idx="6">
                  <c:v>Native Hawaiian or Other Pacific Islander</c:v>
                </c:pt>
              </c:strCache>
            </c:strRef>
          </c:cat>
          <c:val>
            <c:numRef>
              <c:f>Sheet6!$E$7:$E$13</c:f>
              <c:numCache>
                <c:formatCode>0%</c:formatCode>
                <c:ptCount val="7"/>
                <c:pt idx="0">
                  <c:v>0.55600000000000005</c:v>
                </c:pt>
                <c:pt idx="1">
                  <c:v>0.17100000000000001</c:v>
                </c:pt>
                <c:pt idx="2">
                  <c:v>0.122</c:v>
                </c:pt>
                <c:pt idx="3">
                  <c:v>0.11700000000000001</c:v>
                </c:pt>
                <c:pt idx="4">
                  <c:v>0.03</c:v>
                </c:pt>
                <c:pt idx="5">
                  <c:v>3.0000000000000001E-3</c:v>
                </c:pt>
                <c:pt idx="6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E0-4D4C-9CB8-04769699B29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60981150828869"/>
          <c:y val="0.11682234557954659"/>
          <c:w val="0.32839018849171131"/>
          <c:h val="0.80701293054928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Age-Adjusted Death Rate Due to Female Breast Cancer by Race, Ethnicity, Denton and Dallas Counties Per 100,000</a:t>
            </a:r>
          </a:p>
        </c:rich>
      </c:tx>
      <c:layout>
        <c:manualLayout>
          <c:xMode val="edge"/>
          <c:yMode val="edge"/>
          <c:x val="0.12836591466177619"/>
          <c:y val="2.463529369409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651588510725853E-2"/>
          <c:y val="0.15590024293649746"/>
          <c:w val="0.94866916130896484"/>
          <c:h val="0.66691262832652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Sheet6!$C$5:$C$6</c:f>
              <c:strCache>
                <c:ptCount val="2"/>
                <c:pt idx="1">
                  <c:v>Dallas County</c:v>
                </c:pt>
              </c:strCache>
            </c:strRef>
          </c:tx>
          <c:spPr>
            <a:solidFill>
              <a:srgbClr val="255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Sheet6!$B$7:$B$10</c:f>
              <c:strCache>
                <c:ptCount val="4"/>
                <c:pt idx="0">
                  <c:v>White</c:v>
                </c:pt>
                <c:pt idx="1">
                  <c:v>Black/African American</c:v>
                </c:pt>
                <c:pt idx="2">
                  <c:v>Asian</c:v>
                </c:pt>
                <c:pt idx="3">
                  <c:v>Hispanic (any race)</c:v>
                </c:pt>
              </c:strCache>
            </c:strRef>
          </c:cat>
          <c:val>
            <c:numRef>
              <c:f>Sheet6!$C$7:$C$10</c:f>
              <c:numCache>
                <c:formatCode>General</c:formatCode>
                <c:ptCount val="4"/>
                <c:pt idx="0">
                  <c:v>20.5</c:v>
                </c:pt>
                <c:pt idx="1">
                  <c:v>30.8</c:v>
                </c:pt>
                <c:pt idx="2">
                  <c:v>9.6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6-43C7-A36C-FEE976BFB59B}"/>
            </c:ext>
          </c:extLst>
        </c:ser>
        <c:ser>
          <c:idx val="1"/>
          <c:order val="1"/>
          <c:tx>
            <c:strRef>
              <c:f>Sheet6!$D$5:$D$6</c:f>
              <c:strCache>
                <c:ptCount val="2"/>
                <c:pt idx="1">
                  <c:v>Denton County</c:v>
                </c:pt>
              </c:strCache>
            </c:strRef>
          </c:tx>
          <c:spPr>
            <a:solidFill>
              <a:srgbClr val="2192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Sheet6!$B$7:$B$10</c:f>
              <c:strCache>
                <c:ptCount val="4"/>
                <c:pt idx="0">
                  <c:v>White</c:v>
                </c:pt>
                <c:pt idx="1">
                  <c:v>Black/African American</c:v>
                </c:pt>
                <c:pt idx="2">
                  <c:v>Asian</c:v>
                </c:pt>
                <c:pt idx="3">
                  <c:v>Hispanic (any race)</c:v>
                </c:pt>
              </c:strCache>
            </c:strRef>
          </c:cat>
          <c:val>
            <c:numRef>
              <c:f>Sheet6!$D$7:$D$10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25.4</c:v>
                </c:pt>
                <c:pt idx="2">
                  <c:v>10.8</c:v>
                </c:pt>
                <c:pt idx="3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6-43C7-A36C-FEE976BFB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74271"/>
        <c:axId val="88077183"/>
      </c:barChart>
      <c:catAx>
        <c:axId val="8807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7183"/>
        <c:crosses val="autoZero"/>
        <c:auto val="1"/>
        <c:lblAlgn val="ctr"/>
        <c:lblOffset val="100"/>
        <c:noMultiLvlLbl val="0"/>
      </c:catAx>
      <c:valAx>
        <c:axId val="88077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7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887668143313294"/>
          <c:y val="0.92987272740060867"/>
          <c:w val="0.45334774785060755"/>
          <c:h val="6.54135886699658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E280-40B3-4962-ADBA-62D4FA581B2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0365-183B-497F-B88B-765BC27F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80365-183B-497F-B88B-765BC27FC3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7EEA2-86EB-49E6-805D-0463AFA6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3127" y="6289849"/>
            <a:ext cx="381000" cy="365125"/>
          </a:xfrm>
        </p:spPr>
        <p:txBody>
          <a:bodyPr/>
          <a:lstStyle/>
          <a:p>
            <a:fld id="{14A8A7FC-339C-476D-9526-840C176E23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7C314A-18F4-4222-8EF0-D3E339A46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6300"/>
          </a:xfrm>
          <a:gradFill flip="none" rotWithShape="1">
            <a:gsLst>
              <a:gs pos="0">
                <a:schemeClr val="accent5"/>
              </a:gs>
              <a:gs pos="48000">
                <a:schemeClr val="accent5"/>
              </a:gs>
              <a:gs pos="99000">
                <a:schemeClr val="bg1"/>
              </a:gs>
            </a:gsLst>
            <a:lin ang="0" scaled="1"/>
            <a:tileRect/>
          </a:gradFill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0B9FA617-A851-47B7-BE02-4A6D4BB139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6156" y="107157"/>
            <a:ext cx="1442852" cy="7191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6B8AC1-B4BB-4C71-BFAD-F5D6624D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843463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chemeClr val="accent1"/>
              </a:buClr>
              <a:buFont typeface="Cambria" panose="02040503050406030204" pitchFamily="18" charset="0"/>
              <a:buChar char="-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6002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057400" indent="-228600"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136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1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5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4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3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23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5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93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59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5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0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7B41F-03A2-6B4F-B963-4EC4331ACF2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88A1-BB62-0849-8484-C022734C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9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78F51-2628-3A48-82C7-6D0873C0BD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9765"/>
            <a:ext cx="12192000" cy="1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93B8A44-E79C-8F49-A00A-5565C067A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b="26010"/>
          <a:stretch/>
        </p:blipFill>
        <p:spPr>
          <a:xfrm>
            <a:off x="-1227550" y="3572907"/>
            <a:ext cx="20567736" cy="4360386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Content Placeholder 72">
            <a:extLst>
              <a:ext uri="{FF2B5EF4-FFF2-40B4-BE49-F238E27FC236}">
                <a16:creationId xmlns:a16="http://schemas.microsoft.com/office/drawing/2014/main" id="{297486A6-C972-9748-860E-52646B322751}"/>
              </a:ext>
            </a:extLst>
          </p:cNvPr>
          <p:cNvSpPr txBox="1">
            <a:spLocks/>
          </p:cNvSpPr>
          <p:nvPr/>
        </p:nvSpPr>
        <p:spPr>
          <a:xfrm>
            <a:off x="203200" y="1538292"/>
            <a:ext cx="3403600" cy="1890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25519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Current and anticipated older adult population will impact future service needs and healthcare demands</a:t>
            </a:r>
            <a:endParaRPr lang="en-US" sz="2400" dirty="0">
              <a:solidFill>
                <a:srgbClr val="25519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D9984F-A7D2-3641-9698-F05C5A326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86090"/>
              </p:ext>
            </p:extLst>
          </p:nvPr>
        </p:nvGraphicFramePr>
        <p:xfrm>
          <a:off x="4279900" y="1104900"/>
          <a:ext cx="7576601" cy="5362632"/>
        </p:xfrm>
        <a:graphic>
          <a:graphicData uri="http://schemas.openxmlformats.org/drawingml/2006/table">
            <a:tbl>
              <a:tblPr firstRow="1" bandRow="1"/>
              <a:tblGrid>
                <a:gridCol w="2450766">
                  <a:extLst>
                    <a:ext uri="{9D8B030D-6E8A-4147-A177-3AD203B41FA5}">
                      <a16:colId xmlns:a16="http://schemas.microsoft.com/office/drawing/2014/main" val="3741087814"/>
                    </a:ext>
                  </a:extLst>
                </a:gridCol>
                <a:gridCol w="924616">
                  <a:extLst>
                    <a:ext uri="{9D8B030D-6E8A-4147-A177-3AD203B41FA5}">
                      <a16:colId xmlns:a16="http://schemas.microsoft.com/office/drawing/2014/main" val="4141483883"/>
                    </a:ext>
                  </a:extLst>
                </a:gridCol>
                <a:gridCol w="1302449">
                  <a:extLst>
                    <a:ext uri="{9D8B030D-6E8A-4147-A177-3AD203B41FA5}">
                      <a16:colId xmlns:a16="http://schemas.microsoft.com/office/drawing/2014/main" val="3079121821"/>
                    </a:ext>
                  </a:extLst>
                </a:gridCol>
                <a:gridCol w="1756837">
                  <a:extLst>
                    <a:ext uri="{9D8B030D-6E8A-4147-A177-3AD203B41FA5}">
                      <a16:colId xmlns:a16="http://schemas.microsoft.com/office/drawing/2014/main" val="909246020"/>
                    </a:ext>
                  </a:extLst>
                </a:gridCol>
                <a:gridCol w="1141933">
                  <a:extLst>
                    <a:ext uri="{9D8B030D-6E8A-4147-A177-3AD203B41FA5}">
                      <a16:colId xmlns:a16="http://schemas.microsoft.com/office/drawing/2014/main" val="1725608484"/>
                    </a:ext>
                  </a:extLst>
                </a:gridCol>
              </a:tblGrid>
              <a:tr h="595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Generation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 X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Boomers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Boomers/ Silent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Median Age</a:t>
                      </a:r>
                    </a:p>
                  </a:txBody>
                  <a:tcPr marL="96814" marR="96814" marT="48407" marB="484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06390"/>
                  </a:ext>
                </a:extLst>
              </a:tr>
              <a:tr h="597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 as of 2019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 years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55-64 years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years and over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77411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Addison, 75001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89999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Carrollton, 75006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87278"/>
                  </a:ext>
                </a:extLst>
              </a:tr>
              <a:tr h="34396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Carrollton, 75007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34469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Carrollton, 75010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09617"/>
                  </a:ext>
                </a:extLst>
              </a:tr>
              <a:tr h="597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Farmers Branch, 75234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11765"/>
                  </a:ext>
                </a:extLst>
              </a:tr>
              <a:tr h="597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Farmers Branch, 75244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66229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Coppell, 75019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049785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Dallas County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1562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Denton County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24364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95033"/>
                  </a:ext>
                </a:extLst>
              </a:tr>
              <a:tr h="3258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11659" marR="11659" marT="116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0546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03BF29-470B-1243-AD2F-8C3B6E8642D1}"/>
              </a:ext>
            </a:extLst>
          </p:cNvPr>
          <p:cNvSpPr txBox="1"/>
          <p:nvPr/>
        </p:nvSpPr>
        <p:spPr>
          <a:xfrm>
            <a:off x="148458" y="49904"/>
            <a:ext cx="954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The Metrocrest Population is Aging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BAD52-F8A6-4ACC-BA71-B511DCB97DAB}"/>
              </a:ext>
            </a:extLst>
          </p:cNvPr>
          <p:cNvSpPr txBox="1"/>
          <p:nvPr/>
        </p:nvSpPr>
        <p:spPr>
          <a:xfrm>
            <a:off x="203200" y="4058810"/>
            <a:ext cx="3041650" cy="195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rgbClr val="255192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US" sz="2200" dirty="0">
                <a:solidFill>
                  <a:schemeClr val="bg1"/>
                </a:solidFill>
              </a:rPr>
              <a:t>Chronic Diseases such as Alzheimer's require medical maintenance and social support</a:t>
            </a:r>
          </a:p>
        </p:txBody>
      </p:sp>
    </p:spTree>
    <p:extLst>
      <p:ext uri="{BB962C8B-B14F-4D97-AF65-F5344CB8AC3E}">
        <p14:creationId xmlns:p14="http://schemas.microsoft.com/office/powerpoint/2010/main" val="317129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3AEF8941-5B72-CA4A-ACF7-F5A50EED3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b="26010"/>
          <a:stretch/>
        </p:blipFill>
        <p:spPr>
          <a:xfrm flipV="1">
            <a:off x="0" y="-5475"/>
            <a:ext cx="18680481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EB2ABD-F6C0-A449-A248-1B149BFE4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70331"/>
              </p:ext>
            </p:extLst>
          </p:nvPr>
        </p:nvGraphicFramePr>
        <p:xfrm>
          <a:off x="1640911" y="1863127"/>
          <a:ext cx="10551089" cy="49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5B8192A-E244-054B-B57D-665678F0673F}"/>
              </a:ext>
            </a:extLst>
          </p:cNvPr>
          <p:cNvSpPr txBox="1"/>
          <p:nvPr/>
        </p:nvSpPr>
        <p:spPr>
          <a:xfrm>
            <a:off x="0" y="1091938"/>
            <a:ext cx="12192000" cy="482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i="1" dirty="0">
                <a:solidFill>
                  <a:srgbClr val="C00000"/>
                </a:solidFill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In 2018, roughly 1 in 4 households had income but did not earn enough to meet basic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EDF39-9993-1941-BC05-D0FA12B74196}"/>
              </a:ext>
            </a:extLst>
          </p:cNvPr>
          <p:cNvSpPr txBox="1"/>
          <p:nvPr/>
        </p:nvSpPr>
        <p:spPr>
          <a:xfrm>
            <a:off x="1640911" y="95067"/>
            <a:ext cx="10551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ALICE Lives in all Metrocrest Communities</a:t>
            </a:r>
          </a:p>
        </p:txBody>
      </p:sp>
    </p:spTree>
    <p:extLst>
      <p:ext uri="{BB962C8B-B14F-4D97-AF65-F5344CB8AC3E}">
        <p14:creationId xmlns:p14="http://schemas.microsoft.com/office/powerpoint/2010/main" val="67007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3186DC9-4095-5945-B452-9BA7A9D6E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7" r="-5017"/>
          <a:stretch/>
        </p:blipFill>
        <p:spPr>
          <a:xfrm rot="5400000">
            <a:off x="2469715" y="-2469712"/>
            <a:ext cx="7252571" cy="12192002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5C860-9F1C-FD45-81A8-08E2CE882EFF}"/>
              </a:ext>
            </a:extLst>
          </p:cNvPr>
          <p:cNvSpPr txBox="1"/>
          <p:nvPr/>
        </p:nvSpPr>
        <p:spPr>
          <a:xfrm>
            <a:off x="461278" y="946928"/>
            <a:ext cx="27255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The Metrocrest Area is diverse and people’s experiences vary widely.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19CF7-7AC9-4836-86F6-4C4C1DF5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80" y="724751"/>
            <a:ext cx="7964719" cy="5803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06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A3C41BF4-69D3-48D3-AB20-B94714420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b="26010"/>
          <a:stretch/>
        </p:blipFill>
        <p:spPr>
          <a:xfrm>
            <a:off x="0" y="-27909"/>
            <a:ext cx="18394326" cy="1843829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1A8B643-0889-A341-A4E9-354D079C4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19279"/>
              </p:ext>
            </p:extLst>
          </p:nvPr>
        </p:nvGraphicFramePr>
        <p:xfrm>
          <a:off x="461800" y="2412472"/>
          <a:ext cx="5634200" cy="437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864E20-2EC7-6B47-ABD9-12CE2DA51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80154"/>
              </p:ext>
            </p:extLst>
          </p:nvPr>
        </p:nvGraphicFramePr>
        <p:xfrm>
          <a:off x="6658415" y="2935345"/>
          <a:ext cx="5071785" cy="2732993"/>
        </p:xfrm>
        <a:graphic>
          <a:graphicData uri="http://schemas.openxmlformats.org/drawingml/2006/table">
            <a:tbl>
              <a:tblPr firstRow="1" firstCol="1" bandRow="1"/>
              <a:tblGrid>
                <a:gridCol w="1690595">
                  <a:extLst>
                    <a:ext uri="{9D8B030D-6E8A-4147-A177-3AD203B41FA5}">
                      <a16:colId xmlns:a16="http://schemas.microsoft.com/office/drawing/2014/main" val="2759803265"/>
                    </a:ext>
                  </a:extLst>
                </a:gridCol>
                <a:gridCol w="1690595">
                  <a:extLst>
                    <a:ext uri="{9D8B030D-6E8A-4147-A177-3AD203B41FA5}">
                      <a16:colId xmlns:a16="http://schemas.microsoft.com/office/drawing/2014/main" val="987026673"/>
                    </a:ext>
                  </a:extLst>
                </a:gridCol>
                <a:gridCol w="1690595">
                  <a:extLst>
                    <a:ext uri="{9D8B030D-6E8A-4147-A177-3AD203B41FA5}">
                      <a16:colId xmlns:a16="http://schemas.microsoft.com/office/drawing/2014/main" val="1934093625"/>
                    </a:ext>
                  </a:extLst>
                </a:gridCol>
              </a:tblGrid>
              <a:tr h="657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Enrolled Students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Percent of Total Students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30440"/>
                  </a:ext>
                </a:extLst>
              </a:tr>
              <a:tr h="103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2019-2020 School Year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16,421</a:t>
                      </a:r>
                      <a:endParaRPr lang="en-US" sz="20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64.1%</a:t>
                      </a:r>
                      <a:endParaRPr lang="en-US" sz="20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66795"/>
                  </a:ext>
                </a:extLst>
              </a:tr>
              <a:tr h="103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2018-2019 School Year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16,565</a:t>
                      </a:r>
                      <a:endParaRPr lang="en-US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64.7%</a:t>
                      </a:r>
                      <a:endParaRPr lang="en-US" sz="20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6677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9149133-617E-344B-ABAF-89B17724E8ED}"/>
              </a:ext>
            </a:extLst>
          </p:cNvPr>
          <p:cNvSpPr txBox="1">
            <a:spLocks/>
          </p:cNvSpPr>
          <p:nvPr/>
        </p:nvSpPr>
        <p:spPr>
          <a:xfrm>
            <a:off x="309957" y="59471"/>
            <a:ext cx="11704833" cy="9104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Students in CFBISD Reflect that Diversity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5F131-933D-482A-BD82-F8937C312564}"/>
              </a:ext>
            </a:extLst>
          </p:cNvPr>
          <p:cNvSpPr txBox="1"/>
          <p:nvPr/>
        </p:nvSpPr>
        <p:spPr>
          <a:xfrm>
            <a:off x="95692" y="969882"/>
            <a:ext cx="11327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DunbarTall Book" pitchFamily="2" charset="0"/>
                <a:ea typeface="+mj-ea"/>
                <a:cs typeface="+mj-cs"/>
              </a:rPr>
              <a:t>More than half of all CFBISD Students Qualify for Free or Reduced Lunch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F23A8-163A-44E3-8D76-1FBE37F6A38A}"/>
              </a:ext>
            </a:extLst>
          </p:cNvPr>
          <p:cNvSpPr txBox="1"/>
          <p:nvPr/>
        </p:nvSpPr>
        <p:spPr>
          <a:xfrm>
            <a:off x="528173" y="2028099"/>
            <a:ext cx="563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255192"/>
                </a:solidFill>
                <a:latin typeface="DunbarTall Book" pitchFamily="2" charset="0"/>
              </a:rPr>
              <a:t>CFBISD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255192"/>
                </a:solidFill>
                <a:latin typeface="DunbarTall Book" pitchFamily="2" charset="0"/>
              </a:rPr>
              <a:t>Racial and Ethnic Demographics</a:t>
            </a:r>
            <a:endParaRPr lang="en-US" sz="2000" b="1" dirty="0">
              <a:solidFill>
                <a:srgbClr val="25519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74DB7-E986-4052-B136-A8AE8DD18661}"/>
              </a:ext>
            </a:extLst>
          </p:cNvPr>
          <p:cNvSpPr txBox="1"/>
          <p:nvPr/>
        </p:nvSpPr>
        <p:spPr>
          <a:xfrm>
            <a:off x="6419209" y="2028099"/>
            <a:ext cx="5550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255192"/>
                </a:solidFill>
                <a:latin typeface="DunbarTall Book" pitchFamily="2" charset="0"/>
                <a:ea typeface="Calibri" panose="020F0502020204030204" pitchFamily="34" charset="0"/>
                <a:cs typeface="Calibri" panose="020F0502020204030204" pitchFamily="34" charset="0"/>
              </a:rPr>
              <a:t>CFBISD</a:t>
            </a:r>
            <a:endParaRPr lang="en-US" sz="2000" b="1" dirty="0">
              <a:solidFill>
                <a:srgbClr val="255192"/>
              </a:solidFill>
              <a:latin typeface="DunbarTall Book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255192"/>
                </a:solidFill>
                <a:latin typeface="DunbarTall Book" pitchFamily="2" charset="0"/>
              </a:rPr>
              <a:t>Children Eligible for Free and Reduced-Price Lunch</a:t>
            </a:r>
          </a:p>
        </p:txBody>
      </p:sp>
    </p:spTree>
    <p:extLst>
      <p:ext uri="{BB962C8B-B14F-4D97-AF65-F5344CB8AC3E}">
        <p14:creationId xmlns:p14="http://schemas.microsoft.com/office/powerpoint/2010/main" val="292779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01ED433A-8EF5-3346-84C9-45C1A101F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67" b="26010"/>
          <a:stretch/>
        </p:blipFill>
        <p:spPr>
          <a:xfrm rot="5400000">
            <a:off x="-3957941" y="3957940"/>
            <a:ext cx="11985709" cy="4069826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2C5E9E5F-2591-8E41-B7BF-D1FEA24D3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110250"/>
              </p:ext>
            </p:extLst>
          </p:nvPr>
        </p:nvGraphicFramePr>
        <p:xfrm>
          <a:off x="4377289" y="1082247"/>
          <a:ext cx="7489771" cy="564405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04423">
                  <a:extLst>
                    <a:ext uri="{9D8B030D-6E8A-4147-A177-3AD203B41FA5}">
                      <a16:colId xmlns:a16="http://schemas.microsoft.com/office/drawing/2014/main" val="1953366767"/>
                    </a:ext>
                  </a:extLst>
                </a:gridCol>
                <a:gridCol w="1695116">
                  <a:extLst>
                    <a:ext uri="{9D8B030D-6E8A-4147-A177-3AD203B41FA5}">
                      <a16:colId xmlns:a16="http://schemas.microsoft.com/office/drawing/2014/main" val="2296162281"/>
                    </a:ext>
                  </a:extLst>
                </a:gridCol>
                <a:gridCol w="1695116">
                  <a:extLst>
                    <a:ext uri="{9D8B030D-6E8A-4147-A177-3AD203B41FA5}">
                      <a16:colId xmlns:a16="http://schemas.microsoft.com/office/drawing/2014/main" val="1899415101"/>
                    </a:ext>
                  </a:extLst>
                </a:gridCol>
                <a:gridCol w="1695116">
                  <a:extLst>
                    <a:ext uri="{9D8B030D-6E8A-4147-A177-3AD203B41FA5}">
                      <a16:colId xmlns:a16="http://schemas.microsoft.com/office/drawing/2014/main" val="3869133439"/>
                    </a:ext>
                  </a:extLst>
                </a:gridCol>
              </a:tblGrid>
              <a:tr h="1253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6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6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First Trimester Prenatal Care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6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Premature Births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6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 Low or Very Low Birth Weight Births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18464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Addison, 75001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58.30%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6.00%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562222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Carrollton, 75006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59.10%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9.70%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7.00%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291160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Carrollton, 75007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58.50%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7.40%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26036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Carrollton, 75010 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63.90%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11.50%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89369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Farmers Branch, 75234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60.90%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8.70%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400387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Farmers Branch, 75244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76.10%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7.50%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6.90%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2689"/>
                  </a:ext>
                </a:extLst>
              </a:tr>
              <a:tr h="409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Coppell, 75019</a:t>
                      </a:r>
                      <a:endParaRPr lang="en-US" sz="18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73.30%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9.10%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901117"/>
                  </a:ext>
                </a:extLst>
              </a:tr>
              <a:tr h="389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Dallas County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86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54.60%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86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11.50%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863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8.70%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8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81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Denton County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219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67.40%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219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9.80%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219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8.00%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rgbClr val="219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58317"/>
                  </a:ext>
                </a:extLst>
              </a:tr>
              <a:tr h="3898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55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60.50%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55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12.20%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551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8.40%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55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06130"/>
                  </a:ext>
                </a:extLst>
              </a:tr>
              <a:tr h="375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77.30%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9.90%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cap="none" spc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9.70%</a:t>
                      </a:r>
                    </a:p>
                  </a:txBody>
                  <a:tcPr marL="6502" marR="6502" marT="96121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216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2E8A03-75E4-8649-A8E0-2D34EA61FA47}"/>
              </a:ext>
            </a:extLst>
          </p:cNvPr>
          <p:cNvSpPr txBox="1"/>
          <p:nvPr/>
        </p:nvSpPr>
        <p:spPr>
          <a:xfrm>
            <a:off x="4737717" y="258638"/>
            <a:ext cx="647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Maternal &amp; Child Health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A5BDF-A2CB-D745-A16F-A9432FA7AF93}"/>
              </a:ext>
            </a:extLst>
          </p:cNvPr>
          <p:cNvSpPr txBox="1"/>
          <p:nvPr/>
        </p:nvSpPr>
        <p:spPr>
          <a:xfrm>
            <a:off x="324940" y="2207220"/>
            <a:ext cx="3457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solidFill>
                  <a:schemeClr val="bg1"/>
                </a:solidFill>
                <a:latin typeface="DunbarTall Book" pitchFamily="2" charset="0"/>
                <a:ea typeface="+mj-ea"/>
                <a:cs typeface="+mj-cs"/>
              </a:rPr>
              <a:t>Early prenatal care is a key indicator for current and future health of moms and babies.</a:t>
            </a:r>
          </a:p>
          <a:p>
            <a:pPr defTabSz="914400">
              <a:defRPr/>
            </a:pPr>
            <a:endParaRPr lang="en-US" sz="2400" b="1" dirty="0">
              <a:solidFill>
                <a:schemeClr val="bg1"/>
              </a:solidFill>
              <a:latin typeface="DunbarTall Book" pitchFamily="2" charset="0"/>
              <a:ea typeface="+mj-ea"/>
              <a:cs typeface="+mj-cs"/>
            </a:endParaRPr>
          </a:p>
          <a:p>
            <a:pPr defTabSz="914400">
              <a:defRPr/>
            </a:pPr>
            <a:r>
              <a:rPr lang="en-US" sz="2400" b="1" dirty="0">
                <a:solidFill>
                  <a:schemeClr val="bg1"/>
                </a:solidFill>
                <a:latin typeface="DunbarTall Book" pitchFamily="2" charset="0"/>
                <a:ea typeface="+mj-ea"/>
                <a:cs typeface="+mj-cs"/>
              </a:rPr>
              <a:t>There are few local options for obstetrics care.</a:t>
            </a:r>
          </a:p>
        </p:txBody>
      </p:sp>
    </p:spTree>
    <p:extLst>
      <p:ext uri="{BB962C8B-B14F-4D97-AF65-F5344CB8AC3E}">
        <p14:creationId xmlns:p14="http://schemas.microsoft.com/office/powerpoint/2010/main" val="206049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39B3644F-2F17-6245-BB1C-CA4811B17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b="26010"/>
          <a:stretch/>
        </p:blipFill>
        <p:spPr>
          <a:xfrm>
            <a:off x="0" y="0"/>
            <a:ext cx="12547600" cy="6858001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050CF5-7FB5-974C-AF8B-B4234B306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70993"/>
              </p:ext>
            </p:extLst>
          </p:nvPr>
        </p:nvGraphicFramePr>
        <p:xfrm>
          <a:off x="300507" y="2479494"/>
          <a:ext cx="9396428" cy="3714942"/>
        </p:xfrm>
        <a:graphic>
          <a:graphicData uri="http://schemas.openxmlformats.org/drawingml/2006/table">
            <a:tbl>
              <a:tblPr/>
              <a:tblGrid>
                <a:gridCol w="1349708">
                  <a:extLst>
                    <a:ext uri="{9D8B030D-6E8A-4147-A177-3AD203B41FA5}">
                      <a16:colId xmlns:a16="http://schemas.microsoft.com/office/drawing/2014/main" val="403033944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08072015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4957614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1846597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3596766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310466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26510699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11415601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36729415"/>
                    </a:ext>
                  </a:extLst>
                </a:gridCol>
              </a:tblGrid>
              <a:tr h="553937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Female Breast Cancer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Colorectal Cancer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Lung Cancer</a:t>
                      </a:r>
                      <a:r>
                        <a:rPr lang="en-US" sz="1600" b="0" i="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Prostate Cancer</a:t>
                      </a:r>
                      <a:r>
                        <a:rPr lang="en-US" sz="1600" b="0" i="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966822"/>
                  </a:ext>
                </a:extLst>
              </a:tr>
              <a:tr h="622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Death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Death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Death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 dirty="0">
                          <a:effectLst/>
                          <a:latin typeface="Calibri" panose="020F0502020204030204" pitchFamily="34" charset="0"/>
                        </a:rPr>
                        <a:t>Incidence</a:t>
                      </a:r>
                      <a:r>
                        <a:rPr lang="en-US" sz="1600" b="0" i="0" baseline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baseline="0">
                          <a:effectLst/>
                          <a:latin typeface="Calibri" panose="020F0502020204030204" pitchFamily="34" charset="0"/>
                        </a:rPr>
                        <a:t>Death</a:t>
                      </a:r>
                      <a:r>
                        <a:rPr lang="en-US" sz="1600" b="0" i="0" baseline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73181"/>
                  </a:ext>
                </a:extLst>
              </a:tr>
              <a:tr h="3662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Dallas County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118.8 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21.2 </a:t>
                      </a:r>
                      <a:endParaRPr lang="en-US" sz="1600" b="0" i="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38.2 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14.7 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49.2 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32.3 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98.4 </a:t>
                      </a:r>
                      <a:endParaRPr lang="en-US" sz="1600" b="0" i="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19.6 </a:t>
                      </a:r>
                      <a:endParaRPr lang="en-US" sz="1600" b="0" i="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1E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80589"/>
                  </a:ext>
                </a:extLst>
              </a:tr>
              <a:tr h="3662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Denton County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127.0 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17.5 </a:t>
                      </a:r>
                      <a:endParaRPr lang="en-US" sz="1600" b="0" i="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31.8 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10.9 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46.7 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30.8 </a:t>
                      </a:r>
                      <a:endParaRPr lang="en-US" sz="1600" b="0" i="0" baseline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103.6 </a:t>
                      </a:r>
                      <a:endParaRPr lang="en-US" sz="1600" b="0" i="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15.6 </a:t>
                      </a:r>
                      <a:endParaRPr lang="en-US" sz="1600" b="0" i="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307923"/>
                  </a:ext>
                </a:extLst>
              </a:tr>
              <a:tr h="3662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Texas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112.8 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50.6 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8033"/>
                  </a:ext>
                </a:extLst>
              </a:tr>
              <a:tr h="3662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United States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125.9 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20.1 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38.4 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13.7 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58.3 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38.5 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104.5 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19.0 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38781"/>
                  </a:ext>
                </a:extLst>
              </a:tr>
              <a:tr h="6225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Healthy People 2030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NA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15.3 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NA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8.9 </a:t>
                      </a:r>
                      <a:endParaRPr lang="en-US" sz="1600" b="0" i="0" baseline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NA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25.1 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NA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baseline="0" dirty="0">
                          <a:solidFill>
                            <a:srgbClr val="003594"/>
                          </a:solidFill>
                          <a:effectLst/>
                          <a:latin typeface="Calibri" panose="020F0502020204030204" pitchFamily="34" charset="0"/>
                        </a:rPr>
                        <a:t>16.9 </a:t>
                      </a:r>
                      <a:endParaRPr lang="en-US" sz="1600" b="0" i="0" baseline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531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E83483-73DB-0243-8572-3B0B9B64C3EB}"/>
              </a:ext>
            </a:extLst>
          </p:cNvPr>
          <p:cNvSpPr txBox="1"/>
          <p:nvPr/>
        </p:nvSpPr>
        <p:spPr>
          <a:xfrm>
            <a:off x="300506" y="2111548"/>
            <a:ext cx="939642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Cancer Incidence and Death Rates by Type per 100,000*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F97D6-9023-6C4D-9EAE-8DA01D802765}"/>
              </a:ext>
            </a:extLst>
          </p:cNvPr>
          <p:cNvSpPr txBox="1"/>
          <p:nvPr/>
        </p:nvSpPr>
        <p:spPr>
          <a:xfrm>
            <a:off x="206287" y="320575"/>
            <a:ext cx="944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Chronic Disease Example: Cancer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CA31-D9BC-E449-902C-3D4C11CC24B9}"/>
              </a:ext>
            </a:extLst>
          </p:cNvPr>
          <p:cNvSpPr txBox="1"/>
          <p:nvPr/>
        </p:nvSpPr>
        <p:spPr>
          <a:xfrm>
            <a:off x="300507" y="1490126"/>
            <a:ext cx="481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DunbarTall Light" pitchFamily="2" charset="0"/>
              </a:rPr>
              <a:t>Early Detection Matters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73AAF-C8A5-3F4A-A518-F45F877E57CE}"/>
              </a:ext>
            </a:extLst>
          </p:cNvPr>
          <p:cNvSpPr txBox="1"/>
          <p:nvPr/>
        </p:nvSpPr>
        <p:spPr>
          <a:xfrm>
            <a:off x="9583096" y="151298"/>
            <a:ext cx="2608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55192"/>
                </a:solidFill>
                <a:ea typeface="Baskerville" panose="02020502070401020303" pitchFamily="18" charset="0"/>
              </a:rPr>
              <a:t>A high incidence rate and low death rate suggests that cancers are being diagnosed and treated at an earlier stage.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F6844-04EB-4C5C-A807-207D974CC986}"/>
              </a:ext>
            </a:extLst>
          </p:cNvPr>
          <p:cNvSpPr txBox="1"/>
          <p:nvPr/>
        </p:nvSpPr>
        <p:spPr>
          <a:xfrm>
            <a:off x="648043" y="5647192"/>
            <a:ext cx="8838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Source: National Cancer Institute, 2013-2017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*Death rates are age-adjusted per 100,000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4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B9ABA06D-1E96-C44C-BF13-DB5335F4A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b="26010"/>
          <a:stretch/>
        </p:blipFill>
        <p:spPr>
          <a:xfrm>
            <a:off x="0" y="0"/>
            <a:ext cx="10134600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284F18-FB22-8F45-8C5F-D783159B78BD}"/>
              </a:ext>
            </a:extLst>
          </p:cNvPr>
          <p:cNvSpPr txBox="1"/>
          <p:nvPr/>
        </p:nvSpPr>
        <p:spPr>
          <a:xfrm>
            <a:off x="2330459" y="6510371"/>
            <a:ext cx="9861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  <a:effectLst/>
              </a:rPr>
              <a:t>Source: National Cancer Institute, 2013-2017 *Death rates are age-adjusted per 100,000.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F23B1D-C0B8-F147-A7BA-EF6C553027FE}"/>
              </a:ext>
            </a:extLst>
          </p:cNvPr>
          <p:cNvSpPr txBox="1"/>
          <p:nvPr/>
        </p:nvSpPr>
        <p:spPr>
          <a:xfrm>
            <a:off x="2222500" y="106056"/>
            <a:ext cx="98790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Identifying Disparity:  </a:t>
            </a:r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Cancer Death Rates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D735AC0-40A0-4E45-957E-7FFC5957F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85504"/>
              </p:ext>
            </p:extLst>
          </p:nvPr>
        </p:nvGraphicFramePr>
        <p:xfrm>
          <a:off x="2330459" y="1093087"/>
          <a:ext cx="8883642" cy="540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Speech Bubble: Rectangle 4">
            <a:extLst>
              <a:ext uri="{FF2B5EF4-FFF2-40B4-BE49-F238E27FC236}">
                <a16:creationId xmlns:a16="http://schemas.microsoft.com/office/drawing/2014/main" id="{D49F269C-E897-4E40-AACD-AD0A8A43ECDA}"/>
              </a:ext>
            </a:extLst>
          </p:cNvPr>
          <p:cNvSpPr/>
          <p:nvPr/>
        </p:nvSpPr>
        <p:spPr>
          <a:xfrm>
            <a:off x="7117191" y="2200833"/>
            <a:ext cx="1647370" cy="1447800"/>
          </a:xfrm>
          <a:prstGeom prst="wedgeRectCallout">
            <a:avLst>
              <a:gd name="adj1" fmla="val -99498"/>
              <a:gd name="adj2" fmla="val -15776"/>
            </a:avLst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causes of disparity are complex but can be addressed</a:t>
            </a:r>
          </a:p>
        </p:txBody>
      </p:sp>
    </p:spTree>
    <p:extLst>
      <p:ext uri="{BB962C8B-B14F-4D97-AF65-F5344CB8AC3E}">
        <p14:creationId xmlns:p14="http://schemas.microsoft.com/office/powerpoint/2010/main" val="321847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893F91D-793F-40C8-B441-B7AAF2213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13085" cy="686564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BA94CA2-144C-42AF-A72F-BCF6BA70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923" y="275573"/>
            <a:ext cx="10515600" cy="8764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  <a:ea typeface="+mn-ea"/>
                <a:cs typeface="+mn-cs"/>
              </a:rPr>
              <a:t>Top barriers identified by Key Stakeholders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FBA424A6-CE5C-45FB-A6DD-B1CD2B7F37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421994"/>
              </p:ext>
            </p:extLst>
          </p:nvPr>
        </p:nvGraphicFramePr>
        <p:xfrm>
          <a:off x="585592" y="1665284"/>
          <a:ext cx="5181600" cy="4633697"/>
        </p:xfrm>
        <a:graphic>
          <a:graphicData uri="http://schemas.openxmlformats.org/drawingml/2006/table">
            <a:tbl>
              <a:tblPr firstRow="1" firstCol="1" bandRow="1"/>
              <a:tblGrid>
                <a:gridCol w="5181600">
                  <a:extLst>
                    <a:ext uri="{9D8B030D-6E8A-4147-A177-3AD203B41FA5}">
                      <a16:colId xmlns:a16="http://schemas.microsoft.com/office/drawing/2014/main" val="2794153979"/>
                    </a:ext>
                  </a:extLst>
                </a:gridCol>
              </a:tblGrid>
              <a:tr h="764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Named as #1 Top Issue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67" marR="116967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2404"/>
                  </a:ext>
                </a:extLst>
              </a:tr>
              <a:tr h="764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 to Health care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67" marR="116967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9274"/>
                  </a:ext>
                </a:extLst>
              </a:tr>
              <a:tr h="764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 security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67" marR="116967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37823"/>
                  </a:ext>
                </a:extLst>
              </a:tr>
              <a:tr h="764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Housing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67" marR="116967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90685"/>
                  </a:ext>
                </a:extLst>
              </a:tr>
              <a:tr h="764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Mental Health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67" marR="116967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757296"/>
                  </a:ext>
                </a:extLst>
              </a:tr>
              <a:tr h="809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awareness 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services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967" marR="116967" marT="84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830548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1A3A32F2-F4E4-4365-8C2C-8379D4A952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0756430"/>
              </p:ext>
            </p:extLst>
          </p:nvPr>
        </p:nvGraphicFramePr>
        <p:xfrm>
          <a:off x="6424808" y="1654091"/>
          <a:ext cx="5181600" cy="4633019"/>
        </p:xfrm>
        <a:graphic>
          <a:graphicData uri="http://schemas.openxmlformats.org/drawingml/2006/table">
            <a:tbl>
              <a:tblPr firstRow="1" firstCol="1" bandRow="1"/>
              <a:tblGrid>
                <a:gridCol w="5181600">
                  <a:extLst>
                    <a:ext uri="{9D8B030D-6E8A-4147-A177-3AD203B41FA5}">
                      <a16:colId xmlns:a16="http://schemas.microsoft.com/office/drawing/2014/main" val="2355705154"/>
                    </a:ext>
                  </a:extLst>
                </a:gridCol>
              </a:tblGrid>
              <a:tr h="745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Mentioned Within Top 3 Issues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0" marR="119650" marT="8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5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32776"/>
                  </a:ext>
                </a:extLst>
              </a:tr>
              <a:tr h="1262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 care, 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including access to primary, mental health, dental care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0" marR="119650" marT="8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90791"/>
                  </a:ext>
                </a:extLst>
              </a:tr>
              <a:tr h="948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Economics, including housing, food, utilities, employment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0" marR="119650" marT="8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869164"/>
                  </a:ext>
                </a:extLst>
              </a:tr>
              <a:tr h="638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cultural competencies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0" marR="119650" marT="8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40163"/>
                  </a:ext>
                </a:extLst>
              </a:tr>
              <a:tr h="399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Education attainment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0" marR="119650" marT="8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26317"/>
                  </a:ext>
                </a:extLst>
              </a:tr>
              <a:tr h="638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25519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endParaRPr lang="en-US" sz="2400" dirty="0">
                        <a:solidFill>
                          <a:srgbClr val="25519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9650" marR="119650" marT="86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30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8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3FCD7C3D-E7D0-4800-9247-6B5877CA1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6310" r="-59193" b="25692"/>
          <a:stretch/>
        </p:blipFill>
        <p:spPr>
          <a:xfrm>
            <a:off x="0" y="0"/>
            <a:ext cx="19372196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BFBB-D33E-418A-ACDC-59A303E61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81962"/>
            <a:ext cx="5486400" cy="5508986"/>
          </a:xfr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US" sz="2000" b="1" dirty="0"/>
              <a:t>Behavioral health for youth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Needs outpacing existing services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Socioeconomic needs&gt;trauma&gt;ACEs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Language barriers for families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School drop due to socioeconomic needs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Low pay for existing program staff&gt;staff turnover&gt;disconnect</a:t>
            </a:r>
          </a:p>
          <a:p>
            <a:pPr>
              <a:buClr>
                <a:schemeClr val="accent5"/>
              </a:buClr>
            </a:pPr>
            <a:r>
              <a:rPr lang="en-US" sz="2000" b="1" dirty="0"/>
              <a:t>Socioeconomic needs: food security, housing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High COVID impact on families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Need for affordable housing 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Homelessness</a:t>
            </a:r>
          </a:p>
          <a:p>
            <a:pPr>
              <a:buClr>
                <a:schemeClr val="accent5"/>
              </a:buClr>
            </a:pPr>
            <a:r>
              <a:rPr lang="en-US" sz="2000" b="1" dirty="0"/>
              <a:t>Prenatal care and birth outcomes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Lack of local services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Low % of first trimester prenatal care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Disparities in birth outcomes for Black mothers and infants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DBFDF-28DD-47AE-ABC7-E9CD9F37F7F4}"/>
              </a:ext>
            </a:extLst>
          </p:cNvPr>
          <p:cNvSpPr txBox="1"/>
          <p:nvPr/>
        </p:nvSpPr>
        <p:spPr>
          <a:xfrm>
            <a:off x="6197600" y="954444"/>
            <a:ext cx="5486400" cy="5508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}"/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mbria" panose="02040503050406030204" pitchFamily="18" charset="0"/>
              <a:buChar char="-"/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 3" panose="05040102010807070707" pitchFamily="18" charset="2"/>
              <a:buChar char="}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chemeClr val="accent5"/>
              </a:buClr>
            </a:pPr>
            <a:r>
              <a:rPr lang="en-US" sz="2000" b="1" dirty="0"/>
              <a:t>Primary care: early detection and treatment for chronic disease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BIPOC, disparities in death rates 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Cultural competencies, building trust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Uninsured, undocumented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Lack of dental care, vision care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Medical home for students, family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Local access to specialty care referrals</a:t>
            </a:r>
          </a:p>
          <a:p>
            <a:endParaRPr lang="en-US" dirty="0"/>
          </a:p>
          <a:p>
            <a:pPr>
              <a:buClr>
                <a:schemeClr val="accent5"/>
              </a:buClr>
            </a:pPr>
            <a:r>
              <a:rPr lang="en-US" sz="2000" b="1" dirty="0"/>
              <a:t>Educate policy makers on impact of social determinants of health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Economic impact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Long-term costs to community/future health spending</a:t>
            </a:r>
          </a:p>
          <a:p>
            <a:pPr lvl="1">
              <a:buClr>
                <a:schemeClr val="accent5"/>
              </a:buClr>
            </a:pPr>
            <a:r>
              <a:rPr lang="en-US" sz="1800" dirty="0"/>
              <a:t>Expansion to SNAP, WIC, health insurance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39E4D-8936-4BDE-98EF-FB12A8656897}"/>
              </a:ext>
            </a:extLst>
          </p:cNvPr>
          <p:cNvSpPr txBox="1"/>
          <p:nvPr/>
        </p:nvSpPr>
        <p:spPr>
          <a:xfrm>
            <a:off x="0" y="12327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CHNA Areas of Opportunity</a:t>
            </a:r>
          </a:p>
        </p:txBody>
      </p:sp>
    </p:spTree>
    <p:extLst>
      <p:ext uri="{BB962C8B-B14F-4D97-AF65-F5344CB8AC3E}">
        <p14:creationId xmlns:p14="http://schemas.microsoft.com/office/powerpoint/2010/main" val="100068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EEB543-02DB-F84E-8138-E4E5D412AADB}"/>
              </a:ext>
            </a:extLst>
          </p:cNvPr>
          <p:cNvSpPr txBox="1"/>
          <p:nvPr/>
        </p:nvSpPr>
        <p:spPr>
          <a:xfrm>
            <a:off x="2567835" y="162938"/>
            <a:ext cx="657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Focus Areas for Impact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39D00C-4085-4E3F-B3B3-2403B6122B67}"/>
              </a:ext>
            </a:extLst>
          </p:cNvPr>
          <p:cNvSpPr/>
          <p:nvPr/>
        </p:nvSpPr>
        <p:spPr>
          <a:xfrm>
            <a:off x="2567835" y="1026873"/>
            <a:ext cx="9085547" cy="5831127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r>
              <a:rPr lang="en-US" sz="2800" b="1" dirty="0">
                <a:solidFill>
                  <a:srgbClr val="255192"/>
                </a:solidFill>
              </a:rPr>
              <a:t>Socioeconomic Needs: </a:t>
            </a:r>
            <a:r>
              <a:rPr lang="en-US" sz="2800" dirty="0">
                <a:solidFill>
                  <a:srgbClr val="255192"/>
                </a:solidFill>
              </a:rPr>
              <a:t>Respond to socioeconomic needs increased through COVID</a:t>
            </a: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endParaRPr lang="en-US" sz="2800" dirty="0">
              <a:solidFill>
                <a:srgbClr val="255192"/>
              </a:solidFill>
            </a:endParaRP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r>
              <a:rPr lang="en-US" sz="2800" b="1" dirty="0">
                <a:solidFill>
                  <a:srgbClr val="255192"/>
                </a:solidFill>
              </a:rPr>
              <a:t>Access:</a:t>
            </a:r>
            <a:r>
              <a:rPr lang="en-US" sz="2800" dirty="0">
                <a:solidFill>
                  <a:srgbClr val="255192"/>
                </a:solidFill>
              </a:rPr>
              <a:t>	 Increase access to health care and social services</a:t>
            </a: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endParaRPr lang="en-US" sz="2800" dirty="0">
              <a:solidFill>
                <a:srgbClr val="255192"/>
              </a:solidFill>
            </a:endParaRP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r>
              <a:rPr lang="en-US" sz="2800" b="1" dirty="0">
                <a:solidFill>
                  <a:srgbClr val="255192"/>
                </a:solidFill>
              </a:rPr>
              <a:t>Behavioral Health: </a:t>
            </a:r>
            <a:r>
              <a:rPr lang="en-US" sz="2800" dirty="0">
                <a:solidFill>
                  <a:srgbClr val="255192"/>
                </a:solidFill>
              </a:rPr>
              <a:t>Increase community competence for behavioral health</a:t>
            </a: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endParaRPr lang="en-US" sz="2800" dirty="0">
              <a:solidFill>
                <a:srgbClr val="255192"/>
              </a:solidFill>
            </a:endParaRP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r>
              <a:rPr lang="en-US" sz="2800" b="1" dirty="0">
                <a:solidFill>
                  <a:srgbClr val="255192"/>
                </a:solidFill>
              </a:rPr>
              <a:t>Invest in health early: </a:t>
            </a:r>
            <a:r>
              <a:rPr lang="en-US" sz="2800" dirty="0">
                <a:solidFill>
                  <a:srgbClr val="255192"/>
                </a:solidFill>
              </a:rPr>
              <a:t>Increase percentage of mothers that receive prenatal care in their first trimester</a:t>
            </a: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endParaRPr lang="en-US" sz="2800" dirty="0">
              <a:solidFill>
                <a:srgbClr val="255192"/>
              </a:solidFill>
            </a:endParaRPr>
          </a:p>
          <a:p>
            <a:pPr marL="285750" lvl="0" indent="-285750">
              <a:buClr>
                <a:srgbClr val="255192"/>
              </a:buClr>
              <a:buFont typeface="Wingdings 3" panose="05040102010807070707" pitchFamily="18" charset="2"/>
              <a:buChar char="}"/>
            </a:pPr>
            <a:r>
              <a:rPr lang="en-US" sz="2800" b="1" dirty="0">
                <a:solidFill>
                  <a:srgbClr val="255192"/>
                </a:solidFill>
              </a:rPr>
              <a:t>Policy:</a:t>
            </a:r>
            <a:r>
              <a:rPr lang="en-US" sz="2800" dirty="0">
                <a:solidFill>
                  <a:srgbClr val="255192"/>
                </a:solidFill>
              </a:rPr>
              <a:t> Educate policymakers on the impact of social determinants of health</a:t>
            </a:r>
          </a:p>
        </p:txBody>
      </p:sp>
      <p:pic>
        <p:nvPicPr>
          <p:cNvPr id="10" name="Picture 9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8B751CA4-44E0-47CA-A3FA-26F5507D53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92" r="67494" b="26010"/>
          <a:stretch/>
        </p:blipFill>
        <p:spPr>
          <a:xfrm flipH="1">
            <a:off x="-1215024" y="0"/>
            <a:ext cx="3294345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975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238FE18-B5F0-004C-86F9-BD84B381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98547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442DA7-D431-114D-8579-0C5FB4E3F3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38" y="0"/>
            <a:ext cx="9407638" cy="156457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833F82F9-B4F8-774A-AA44-F73BB792463C}"/>
              </a:ext>
            </a:extLst>
          </p:cNvPr>
          <p:cNvSpPr txBox="1">
            <a:spLocks/>
          </p:cNvSpPr>
          <p:nvPr/>
        </p:nvSpPr>
        <p:spPr>
          <a:xfrm>
            <a:off x="8442542" y="5238387"/>
            <a:ext cx="4359058" cy="11537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Colleen Milligan, MBA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Baskerville" panose="02020502070401020303" pitchFamily="18" charset="0"/>
                <a:ea typeface="Baskerville" panose="02020502070401020303" pitchFamily="18" charset="0"/>
              </a:rPr>
              <a:t>Danielle Walters, MPH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3B264C-852C-4C4F-9D81-BE89401EFF7F}"/>
              </a:ext>
            </a:extLst>
          </p:cNvPr>
          <p:cNvSpPr txBox="1"/>
          <p:nvPr/>
        </p:nvSpPr>
        <p:spPr>
          <a:xfrm>
            <a:off x="4725255" y="1243462"/>
            <a:ext cx="5896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DunbarTall Book" pitchFamily="2" charset="0"/>
              </a:rPr>
              <a:t>2021 Community Health 	</a:t>
            </a: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DunbarTall Book" pitchFamily="2" charset="0"/>
              </a:rPr>
              <a:t>	Needs Assessment </a:t>
            </a:r>
          </a:p>
        </p:txBody>
      </p:sp>
      <p:pic>
        <p:nvPicPr>
          <p:cNvPr id="10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6C51A39-3499-9E4F-916B-FFB7689CC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470" y="4084605"/>
            <a:ext cx="2331872" cy="11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lth Impact Pyramid - Cobb2020">
            <a:extLst>
              <a:ext uri="{FF2B5EF4-FFF2-40B4-BE49-F238E27FC236}">
                <a16:creationId xmlns:a16="http://schemas.microsoft.com/office/drawing/2014/main" id="{9B778F49-01E8-814D-96FD-763C46C4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21" y="400834"/>
            <a:ext cx="8141966" cy="618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60A2B42-59CF-4497-980A-141A6CF9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0"/>
            <a:ext cx="3908121" cy="3498434"/>
          </a:xfrm>
          <a:prstGeom prst="rect">
            <a:avLst/>
          </a:prstGeom>
        </p:spPr>
      </p:pic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09D170-1107-4792-B8E0-26FDE221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-173480" y="3771133"/>
            <a:ext cx="3309725" cy="2962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1658EB-4C7B-AC4D-AFCF-39819B7C2F81}"/>
              </a:ext>
            </a:extLst>
          </p:cNvPr>
          <p:cNvSpPr txBox="1"/>
          <p:nvPr/>
        </p:nvSpPr>
        <p:spPr>
          <a:xfrm>
            <a:off x="884237" y="2767280"/>
            <a:ext cx="3375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Health Impact </a:t>
            </a:r>
          </a:p>
          <a:p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306739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C1ABCB4-2DB5-A14E-9099-7978453A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2FBC1-1416-4637-B093-0095CE03E978}"/>
              </a:ext>
            </a:extLst>
          </p:cNvPr>
          <p:cNvSpPr txBox="1"/>
          <p:nvPr/>
        </p:nvSpPr>
        <p:spPr>
          <a:xfrm>
            <a:off x="2615502" y="6061166"/>
            <a:ext cx="509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skerville" panose="02020502070401020303"/>
              </a:rPr>
              <a:t>https://www.mhatx.org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411138C-B13E-4454-95FB-4F7C7563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315" y="4043537"/>
            <a:ext cx="2246943" cy="2283890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97F687-63BF-4920-84FA-3F83B202F9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956" y="188081"/>
            <a:ext cx="7088003" cy="46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4449636-CEDA-4BB4-8F81-A95A569E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1035"/>
          </a:xfrm>
          <a:gradFill>
            <a:gsLst>
              <a:gs pos="0">
                <a:schemeClr val="accent2"/>
              </a:gs>
              <a:gs pos="40000">
                <a:schemeClr val="accent2"/>
              </a:gs>
              <a:gs pos="99000">
                <a:schemeClr val="bg1"/>
              </a:gs>
            </a:gsLst>
          </a:gradFill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YNHHS 2022 CHNA 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487CD-6B2D-4745-B10E-7ACD2FDD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81" y="3935936"/>
            <a:ext cx="11752064" cy="292206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}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Seasoned team has conducted CHNAs for more than 150 hospitals, public health departments, and their partners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}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Expertise in healthcare delivery, epidemiology, population health management, community engagement, program development and evaluation, capacity building, data analytics, and survey administration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}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Backgrounds in social justice work; understand the intersection of social drivers of health and health equity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}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Believe in collective impact model, community based participatory research (CBPR), value of inviting wide participation to define and solve challenges with the people who experience them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3" panose="05040102010807070707" pitchFamily="18" charset="2"/>
              <a:buChar char="}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Respected field leaders; have helped develop tools for data collection and planning that have been widely adopted as best practices</a:t>
            </a:r>
          </a:p>
        </p:txBody>
      </p:sp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342D90A-E734-4CB5-9DC8-502F5890D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" t="10886" b="4974"/>
          <a:stretch/>
        </p:blipFill>
        <p:spPr>
          <a:xfrm>
            <a:off x="2728276" y="1437458"/>
            <a:ext cx="1539372" cy="1965797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CEFC41B5-11DE-4147-8EDC-5EF942452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3" t="-507" r="13950" b="1275"/>
          <a:stretch/>
        </p:blipFill>
        <p:spPr>
          <a:xfrm>
            <a:off x="1004687" y="1437459"/>
            <a:ext cx="1536192" cy="1965796"/>
          </a:xfrm>
          <a:prstGeom prst="rect">
            <a:avLst/>
          </a:prstGeom>
          <a:ln w="12700"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DA8850-37C1-4EBD-88B8-699FF703A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10927"/>
          <a:stretch/>
        </p:blipFill>
        <p:spPr>
          <a:xfrm>
            <a:off x="9642875" y="1437459"/>
            <a:ext cx="1536192" cy="1965797"/>
          </a:xfrm>
          <a:prstGeom prst="rect">
            <a:avLst/>
          </a:prstGeom>
          <a:ln w="1270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86259E-191E-44F5-8074-1618DC94D970}"/>
              </a:ext>
            </a:extLst>
          </p:cNvPr>
          <p:cNvSpPr txBox="1"/>
          <p:nvPr/>
        </p:nvSpPr>
        <p:spPr>
          <a:xfrm>
            <a:off x="1004687" y="3461711"/>
            <a:ext cx="1536192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651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Colleen Milligan, MBA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196C03-1021-4FF8-A80A-B9A0EF127C51}"/>
              </a:ext>
            </a:extLst>
          </p:cNvPr>
          <p:cNvSpPr txBox="1"/>
          <p:nvPr/>
        </p:nvSpPr>
        <p:spPr>
          <a:xfrm>
            <a:off x="2740793" y="3461710"/>
            <a:ext cx="1536192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651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Danielle Walters, MPH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418F60-433A-40A3-994E-7CDC5872B805}"/>
              </a:ext>
            </a:extLst>
          </p:cNvPr>
          <p:cNvSpPr txBox="1"/>
          <p:nvPr/>
        </p:nvSpPr>
        <p:spPr>
          <a:xfrm>
            <a:off x="7920874" y="3461711"/>
            <a:ext cx="1536192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45720" rIns="0" bIns="4572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651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Priyanka Dhamane, MPH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05F88B-6DEA-4F09-9639-6215EE1AA2C6}"/>
              </a:ext>
            </a:extLst>
          </p:cNvPr>
          <p:cNvSpPr txBox="1"/>
          <p:nvPr/>
        </p:nvSpPr>
        <p:spPr>
          <a:xfrm>
            <a:off x="4427002" y="3461710"/>
            <a:ext cx="1536192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45720" rIns="0" bIns="4572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651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Catherine Birdsey, MPH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C78D6D-46C7-4A1E-91A0-0ED70F49E5D4}"/>
              </a:ext>
            </a:extLst>
          </p:cNvPr>
          <p:cNvSpPr txBox="1"/>
          <p:nvPr/>
        </p:nvSpPr>
        <p:spPr>
          <a:xfrm>
            <a:off x="9630441" y="3461711"/>
            <a:ext cx="1536192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0" tIns="45720" rIns="0" bIns="4572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651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Genay Jackson, MPH</a:t>
            </a:r>
          </a:p>
        </p:txBody>
      </p:sp>
      <p:pic>
        <p:nvPicPr>
          <p:cNvPr id="39" name="Picture 38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FEB38E44-30C3-4B56-8A87-9D3B0C362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8877"/>
                    </a14:imgEffect>
                  </a14:imgLayer>
                </a14:imgProps>
              </a:ext>
            </a:extLst>
          </a:blip>
          <a:srcRect l="10791" t="4515" r="14707" b="146"/>
          <a:stretch/>
        </p:blipFill>
        <p:spPr>
          <a:xfrm>
            <a:off x="7919286" y="1437459"/>
            <a:ext cx="1536192" cy="1965797"/>
          </a:xfrm>
          <a:prstGeom prst="rect">
            <a:avLst/>
          </a:prstGeom>
          <a:ln w="12700">
            <a:noFill/>
          </a:ln>
        </p:spPr>
      </p:pic>
      <p:pic>
        <p:nvPicPr>
          <p:cNvPr id="41" name="Picture 40" descr="A picture containing icon&#10;&#10;Description automatically generated">
            <a:extLst>
              <a:ext uri="{FF2B5EF4-FFF2-40B4-BE49-F238E27FC236}">
                <a16:creationId xmlns:a16="http://schemas.microsoft.com/office/drawing/2014/main" id="{A50F7CF2-6604-445B-A2F6-2E5D99FEF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875" y="106263"/>
            <a:ext cx="2409070" cy="1224933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C2B50B7-B854-47C2-BAD3-9FC14BA30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308" r="-1" b="963"/>
          <a:stretch/>
        </p:blipFill>
        <p:spPr>
          <a:xfrm>
            <a:off x="4427002" y="1437458"/>
            <a:ext cx="1536192" cy="1965797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F722182-9D94-4BEE-9B64-F4275C0B9C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2281"/>
          <a:stretch/>
        </p:blipFill>
        <p:spPr>
          <a:xfrm>
            <a:off x="6136569" y="1437459"/>
            <a:ext cx="1536192" cy="19657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9D357E-3140-47B1-BD66-966C5F7291BB}"/>
              </a:ext>
            </a:extLst>
          </p:cNvPr>
          <p:cNvSpPr txBox="1"/>
          <p:nvPr/>
        </p:nvSpPr>
        <p:spPr>
          <a:xfrm>
            <a:off x="6138156" y="3461711"/>
            <a:ext cx="1536192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651"/>
              </a:buClr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Grace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Gorenflo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RN, MPH</a:t>
            </a:r>
          </a:p>
        </p:txBody>
      </p:sp>
    </p:spTree>
    <p:extLst>
      <p:ext uri="{BB962C8B-B14F-4D97-AF65-F5344CB8AC3E}">
        <p14:creationId xmlns:p14="http://schemas.microsoft.com/office/powerpoint/2010/main" val="429025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7FF5E37-D9B9-40CD-B17C-7AEBB457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16898" y="-2"/>
            <a:ext cx="1007510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C9F9AA-8F0A-4746-8FCF-1AA7DC212F37}"/>
              </a:ext>
            </a:extLst>
          </p:cNvPr>
          <p:cNvSpPr txBox="1"/>
          <p:nvPr/>
        </p:nvSpPr>
        <p:spPr>
          <a:xfrm>
            <a:off x="310777" y="2551837"/>
            <a:ext cx="5127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DunbarTall Book" pitchFamily="2" charset="0"/>
              </a:rPr>
              <a:t>Overview of CHNA Findings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5713D-BE4A-48CA-89CE-7F557E845EED}"/>
              </a:ext>
            </a:extLst>
          </p:cNvPr>
          <p:cNvSpPr txBox="1"/>
          <p:nvPr/>
        </p:nvSpPr>
        <p:spPr>
          <a:xfrm>
            <a:off x="509390" y="5638510"/>
            <a:ext cx="47306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unbarTall Book" pitchFamily="2" charset="0"/>
                <a:ea typeface="+mn-ea"/>
                <a:cs typeface="+mn-cs"/>
              </a:rPr>
              <a:t>March 25, 2022</a:t>
            </a:r>
          </a:p>
        </p:txBody>
      </p:sp>
    </p:spTree>
    <p:extLst>
      <p:ext uri="{BB962C8B-B14F-4D97-AF65-F5344CB8AC3E}">
        <p14:creationId xmlns:p14="http://schemas.microsoft.com/office/powerpoint/2010/main" val="409442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3228D76C-A40F-3743-8359-773AD51E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1790" r="10925" b="27772"/>
          <a:stretch/>
        </p:blipFill>
        <p:spPr>
          <a:xfrm>
            <a:off x="0" y="0"/>
            <a:ext cx="12858750" cy="685800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BE393-C549-4B86-BE1D-44E519B37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7" y="-1"/>
            <a:ext cx="11206823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47D39D15-B4E1-E147-919C-65257C85E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r="205" b="26010"/>
          <a:stretch/>
        </p:blipFill>
        <p:spPr>
          <a:xfrm rot="10800000">
            <a:off x="-1728786" y="23274"/>
            <a:ext cx="13920786" cy="6858001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7D9045D-5DB0-4B44-922E-7897264E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3530"/>
            <a:ext cx="6347824" cy="10785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Where We Live Matters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E9F318D0-EDD2-E64C-BC2D-797EA4976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858621"/>
              </p:ext>
            </p:extLst>
          </p:nvPr>
        </p:nvGraphicFramePr>
        <p:xfrm>
          <a:off x="0" y="871539"/>
          <a:ext cx="10172700" cy="600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8F87FB95-8B41-45AB-AD09-4E8FF347E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0957" r="13492" b="31948"/>
          <a:stretch/>
        </p:blipFill>
        <p:spPr>
          <a:xfrm>
            <a:off x="0" y="-38420"/>
            <a:ext cx="18500651" cy="1305601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52B3F-0AA3-E34C-A2EA-DD5C7B9311F8}"/>
              </a:ext>
            </a:extLst>
          </p:cNvPr>
          <p:cNvSpPr txBox="1"/>
          <p:nvPr/>
        </p:nvSpPr>
        <p:spPr>
          <a:xfrm>
            <a:off x="203658" y="32047"/>
            <a:ext cx="119883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Community Needs Index</a:t>
            </a: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CNI indicates demand for health resources in a community</a:t>
            </a:r>
            <a:endParaRPr lang="en-US" sz="2800" b="1" dirty="0">
              <a:solidFill>
                <a:schemeClr val="bg1"/>
              </a:solidFill>
              <a:latin typeface="DunbarTall Book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CE7B20-7CD5-1E42-B285-553428C9875A}"/>
              </a:ext>
            </a:extLst>
          </p:cNvPr>
          <p:cNvSpPr txBox="1"/>
          <p:nvPr/>
        </p:nvSpPr>
        <p:spPr>
          <a:xfrm>
            <a:off x="-3688863" y="1773197"/>
            <a:ext cx="4086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a typeface="Baskerville" panose="02020502070401020303" pitchFamily="18" charset="0"/>
              </a:rPr>
              <a:t>Education is a </a:t>
            </a:r>
          </a:p>
          <a:p>
            <a:r>
              <a:rPr lang="en-US" sz="3600" b="1" dirty="0">
                <a:solidFill>
                  <a:schemeClr val="bg1"/>
                </a:solidFill>
                <a:ea typeface="Baskerville" panose="02020502070401020303" pitchFamily="18" charset="0"/>
              </a:rPr>
              <a:t>pathway to </a:t>
            </a:r>
          </a:p>
          <a:p>
            <a:r>
              <a:rPr lang="en-US" sz="3600" b="1" dirty="0">
                <a:solidFill>
                  <a:schemeClr val="bg1"/>
                </a:solidFill>
                <a:ea typeface="Baskerville" panose="02020502070401020303" pitchFamily="18" charset="0"/>
              </a:rPr>
              <a:t>financial security</a:t>
            </a:r>
            <a:endParaRPr lang="en-US" dirty="0">
              <a:solidFill>
                <a:srgbClr val="255192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174F25B-9C17-40E1-B398-8B3B523E7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"/>
          <a:stretch/>
        </p:blipFill>
        <p:spPr bwMode="auto">
          <a:xfrm>
            <a:off x="872843" y="1325339"/>
            <a:ext cx="4264496" cy="55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12C2E8C-82C7-4D66-A182-4200617E404F}"/>
              </a:ext>
            </a:extLst>
          </p:cNvPr>
          <p:cNvGrpSpPr/>
          <p:nvPr/>
        </p:nvGrpSpPr>
        <p:grpSpPr>
          <a:xfrm>
            <a:off x="5253585" y="4821614"/>
            <a:ext cx="2040108" cy="1788483"/>
            <a:chOff x="5056592" y="3585760"/>
            <a:chExt cx="2040108" cy="1788483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A3025668-31DF-44A5-85E5-6DD54BAADD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11" r="86614" b="-3721"/>
            <a:stretch/>
          </p:blipFill>
          <p:spPr bwMode="auto">
            <a:xfrm>
              <a:off x="5143022" y="3585760"/>
              <a:ext cx="1751002" cy="38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C81D51BE-7D28-4537-BD90-CEDA84C58E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22" t="50332" r="8328" b="639"/>
            <a:stretch/>
          </p:blipFill>
          <p:spPr bwMode="auto">
            <a:xfrm>
              <a:off x="5106495" y="5051855"/>
              <a:ext cx="1524000" cy="32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4E8623EA-CC6F-4F26-85EE-73318FC20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1" t="43945" r="67925" b="-9705"/>
            <a:stretch/>
          </p:blipFill>
          <p:spPr bwMode="auto">
            <a:xfrm>
              <a:off x="5191477" y="3948810"/>
              <a:ext cx="1905223" cy="43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A08FFD22-FC9A-438E-969D-839D2F81A8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62" t="36372" r="28742" b="-15008"/>
            <a:stretch/>
          </p:blipFill>
          <p:spPr bwMode="auto">
            <a:xfrm>
              <a:off x="5056592" y="4623857"/>
              <a:ext cx="2040108" cy="51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C79CADF7-7817-4E94-9651-A1F24B51E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69" t="38230" r="47947" b="-3991"/>
            <a:stretch/>
          </p:blipFill>
          <p:spPr bwMode="auto">
            <a:xfrm>
              <a:off x="5180504" y="4298637"/>
              <a:ext cx="1449991" cy="432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E49A406-2C98-43C0-92B8-EC1594A85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25058"/>
              </p:ext>
            </p:extLst>
          </p:nvPr>
        </p:nvGraphicFramePr>
        <p:xfrm>
          <a:off x="5388470" y="1708282"/>
          <a:ext cx="5380990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1793240">
                  <a:extLst>
                    <a:ext uri="{9D8B030D-6E8A-4147-A177-3AD203B41FA5}">
                      <a16:colId xmlns:a16="http://schemas.microsoft.com/office/drawing/2014/main" val="2126693262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1018725133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50790449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Zip Code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Town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CNI Score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946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Coppell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66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Carrollton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820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75244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Farmer’s Branch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117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Carrollton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7734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0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Addison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0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00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7764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75234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Farmer’s Branch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748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75006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Carrollton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8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5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BEBF07EA-6A2A-F34D-A4D0-2F3C5C989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r="38673" b="26010"/>
          <a:stretch/>
        </p:blipFill>
        <p:spPr>
          <a:xfrm>
            <a:off x="0" y="0"/>
            <a:ext cx="2692401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21095E2E-5EDE-1C4C-9023-B1F4513D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1254466"/>
            <a:ext cx="9042401" cy="54438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2CF70D81-0655-4492-BE92-895ABA8986DE}"/>
              </a:ext>
            </a:extLst>
          </p:cNvPr>
          <p:cNvSpPr txBox="1">
            <a:spLocks/>
          </p:cNvSpPr>
          <p:nvPr/>
        </p:nvSpPr>
        <p:spPr>
          <a:xfrm>
            <a:off x="2260600" y="328270"/>
            <a:ext cx="9931400" cy="10785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Key Stakeholder Perspectives: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255192"/>
                </a:solidFill>
                <a:latin typeface="DunbarTall Book" pitchFamily="2" charset="0"/>
              </a:rPr>
              <a:t>Social Drivers of Health </a:t>
            </a:r>
          </a:p>
        </p:txBody>
      </p:sp>
    </p:spTree>
    <p:extLst>
      <p:ext uri="{BB962C8B-B14F-4D97-AF65-F5344CB8AC3E}">
        <p14:creationId xmlns:p14="http://schemas.microsoft.com/office/powerpoint/2010/main" val="15755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60E0FF7B-3B85-CF41-9D1D-89F4D13DC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92" b="26010"/>
          <a:stretch/>
        </p:blipFill>
        <p:spPr>
          <a:xfrm>
            <a:off x="0" y="0"/>
            <a:ext cx="18635388" cy="808678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4B74C5-E13C-8B49-8B43-18F1E17B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0"/>
            <a:ext cx="11889740" cy="72635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DunbarTall Book" pitchFamily="2" charset="0"/>
              </a:rPr>
              <a:t>The Metrocrest Area is Growing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7011B1B-EE19-264D-BDF1-B5127A325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85537"/>
              </p:ext>
            </p:extLst>
          </p:nvPr>
        </p:nvGraphicFramePr>
        <p:xfrm>
          <a:off x="666489" y="696267"/>
          <a:ext cx="11087100" cy="588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751226A-F916-45A5-B814-04F761736F2D}"/>
              </a:ext>
            </a:extLst>
          </p:cNvPr>
          <p:cNvSpPr txBox="1"/>
          <p:nvPr/>
        </p:nvSpPr>
        <p:spPr>
          <a:xfrm>
            <a:off x="7708900" y="6584400"/>
            <a:ext cx="4483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Source: American Community Survey</a:t>
            </a:r>
          </a:p>
        </p:txBody>
      </p:sp>
    </p:spTree>
    <p:extLst>
      <p:ext uri="{BB962C8B-B14F-4D97-AF65-F5344CB8AC3E}">
        <p14:creationId xmlns:p14="http://schemas.microsoft.com/office/powerpoint/2010/main" val="163101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CRC Pantone Colors">
      <a:dk1>
        <a:sysClr val="windowText" lastClr="000000"/>
      </a:dk1>
      <a:lt1>
        <a:sysClr val="window" lastClr="FFFFFF"/>
      </a:lt1>
      <a:dk2>
        <a:srgbClr val="4B4F54"/>
      </a:dk2>
      <a:lt2>
        <a:srgbClr val="E7E6E6"/>
      </a:lt2>
      <a:accent1>
        <a:srgbClr val="003865"/>
      </a:accent1>
      <a:accent2>
        <a:srgbClr val="2D8C9E"/>
      </a:accent2>
      <a:accent3>
        <a:srgbClr val="CB333B"/>
      </a:accent3>
      <a:accent4>
        <a:srgbClr val="719949"/>
      </a:accent4>
      <a:accent5>
        <a:srgbClr val="ED9B33"/>
      </a:accent5>
      <a:accent6>
        <a:srgbClr val="4B4F5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CF0781BB17A40927D79B1F4C97593" ma:contentTypeVersion="9" ma:contentTypeDescription="Create a new document." ma:contentTypeScope="" ma:versionID="d76bad5bb28b8c0d1d9dd253cf9ba3f8">
  <xsd:schema xmlns:xsd="http://www.w3.org/2001/XMLSchema" xmlns:xs="http://www.w3.org/2001/XMLSchema" xmlns:p="http://schemas.microsoft.com/office/2006/metadata/properties" xmlns:ns2="61fbf566-be1a-48eb-ba00-a78e9ca1efb1" targetNamespace="http://schemas.microsoft.com/office/2006/metadata/properties" ma:root="true" ma:fieldsID="b2c03ea053ecc57ea90e327e2ae2d7d0" ns2:_="">
    <xsd:import namespace="61fbf566-be1a-48eb-ba00-a78e9ca1ef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bf566-be1a-48eb-ba00-a78e9ca1ef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3707D3-8E2E-4D01-9BC9-F4CE5442080A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1fbf566-be1a-48eb-ba00-a78e9ca1efb1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5AE0F6-58F5-49F9-914F-5AD17F223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C3A00-360F-4581-A430-DB7CCC6C91A4}">
  <ds:schemaRefs>
    <ds:schemaRef ds:uri="61fbf566-be1a-48eb-ba00-a78e9ca1ef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1126</Words>
  <Application>Microsoft Office PowerPoint</Application>
  <PresentationFormat>Widescreen</PresentationFormat>
  <Paragraphs>317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Baskerville</vt:lpstr>
      <vt:lpstr>Calibri</vt:lpstr>
      <vt:lpstr>Calibri Light</vt:lpstr>
      <vt:lpstr>Cambria</vt:lpstr>
      <vt:lpstr>DunbarTall Book</vt:lpstr>
      <vt:lpstr>DunbarTall Light</vt:lpstr>
      <vt:lpstr>Segoe UI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The YNHHS 2022 CHNA Project Team</vt:lpstr>
      <vt:lpstr>PowerPoint Presentation</vt:lpstr>
      <vt:lpstr>PowerPoint Presentation</vt:lpstr>
      <vt:lpstr>Where We Live Matters</vt:lpstr>
      <vt:lpstr>PowerPoint Presentation</vt:lpstr>
      <vt:lpstr>PowerPoint Presentation</vt:lpstr>
      <vt:lpstr>The Metrocrest Area is Growing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barriers identified by Key Stakeholders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Roth</dc:creator>
  <cp:lastModifiedBy>Katherine Quintero</cp:lastModifiedBy>
  <cp:revision>4</cp:revision>
  <dcterms:created xsi:type="dcterms:W3CDTF">2022-03-17T20:32:44Z</dcterms:created>
  <dcterms:modified xsi:type="dcterms:W3CDTF">2022-03-25T15:01:41Z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0x010100A5FCF0781BB17A40927D79B1F4C97593</vt:lpwstr>
  </property>
</Properties>
</file>